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729"/>
  </p:normalViewPr>
  <p:slideViewPr>
    <p:cSldViewPr snapToGrid="0" snapToObjects="1">
      <p:cViewPr>
        <p:scale>
          <a:sx n="134" d="100"/>
          <a:sy n="134" d="100"/>
        </p:scale>
        <p:origin x="-296" y="-3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841FC3-0BE0-9B45-8065-479597BC8770}" type="datetimeFigureOut">
              <a:rPr lang="es-ES_tradnl" smtClean="0"/>
              <a:t>3/11/16</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_tradn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DFFEBF-5707-0F45-9D51-A0724F79AC33}" type="slidenum">
              <a:rPr lang="es-ES_tradnl" smtClean="0"/>
              <a:t>‹Nr.›</a:t>
            </a:fld>
            <a:endParaRPr lang="es-ES_tradnl"/>
          </a:p>
        </p:txBody>
      </p:sp>
    </p:spTree>
    <p:extLst>
      <p:ext uri="{BB962C8B-B14F-4D97-AF65-F5344CB8AC3E}">
        <p14:creationId xmlns:p14="http://schemas.microsoft.com/office/powerpoint/2010/main" val="21324757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dirty="0"/>
          </a:p>
        </p:txBody>
      </p:sp>
      <p:sp>
        <p:nvSpPr>
          <p:cNvPr id="4" name="Marcador de número de diapositiva 3"/>
          <p:cNvSpPr>
            <a:spLocks noGrp="1"/>
          </p:cNvSpPr>
          <p:nvPr>
            <p:ph type="sldNum" sz="quarter" idx="10"/>
          </p:nvPr>
        </p:nvSpPr>
        <p:spPr/>
        <p:txBody>
          <a:bodyPr/>
          <a:lstStyle/>
          <a:p>
            <a:fld id="{48DFFEBF-5707-0F45-9D51-A0724F79AC33}" type="slidenum">
              <a:rPr lang="es-ES_tradnl" smtClean="0"/>
              <a:t>5</a:t>
            </a:fld>
            <a:endParaRPr lang="es-ES_tradnl"/>
          </a:p>
        </p:txBody>
      </p:sp>
    </p:spTree>
    <p:extLst>
      <p:ext uri="{BB962C8B-B14F-4D97-AF65-F5344CB8AC3E}">
        <p14:creationId xmlns:p14="http://schemas.microsoft.com/office/powerpoint/2010/main" val="11650429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_tradnl" smtClean="0"/>
              <a:t>Clic para editar título</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smtClean="0"/>
              <a:t>Arrastre la imagen al marcador de posición o haga clic en el icono para agregarla</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smtClean="0"/>
              <a:t>Haga clic para modificar el estilo de texto del patrón</a:t>
            </a:r>
          </a:p>
        </p:txBody>
      </p:sp>
      <p:sp>
        <p:nvSpPr>
          <p:cNvPr id="3" name="Date Placeholder 2"/>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_tradnl" smtClean="0"/>
              <a:t>Clic para editar título</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_tradnl" smtClean="0"/>
              <a:t>Haga clic para modificar el estilo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_tradnl" smtClean="0"/>
              <a:t>Clic para editar título</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_tradnl" smtClean="0"/>
              <a:t>Haga clic para modificar el estilo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_tradnl" smtClean="0"/>
              <a:t>Clic para editar título</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_tradnl" smtClean="0"/>
              <a:t>Haga clic para modificar el estilo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_tradnl" smtClean="0"/>
              <a:t>Clic para editar título</a:t>
            </a:r>
            <a:endParaRPr lang="en-US" dirty="0"/>
          </a:p>
        </p:txBody>
      </p:sp>
      <p:sp>
        <p:nvSpPr>
          <p:cNvPr id="3" name="Vertical Text Placeholder 2"/>
          <p:cNvSpPr>
            <a:spLocks noGrp="1"/>
          </p:cNvSpPr>
          <p:nvPr>
            <p:ph type="body" orient="vert" idx="1"/>
          </p:nvPr>
        </p:nvSpPr>
        <p:spPr/>
        <p:txBody>
          <a:bodyPr vert="eaVert" ancho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_tradnl" smtClean="0"/>
              <a:t>Clic para editar título</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idx="1"/>
          </p:nvPr>
        </p:nvSpPr>
        <p:spPr/>
        <p:txBody>
          <a:bodyPr anchor="ct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_tradnl" smtClean="0"/>
              <a:t>Clic para editar título</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_tradnl" smtClean="0"/>
              <a:t>Clic para editar título</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 para editar título</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_tradnl" smtClean="0"/>
              <a:t>Clic para editar título</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_tradnl" smtClean="0"/>
              <a:t>Clic para editar título</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_tradnl" smtClean="0"/>
              <a:t>Arrastre la imagen al marcador de posición o haga clic en el icono para agregarla</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11/3/16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_tradnl" smtClean="0"/>
              <a:t>Clic para editar título</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11/3/16</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‹Nr.›</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definicion.de/conciencia/" TargetMode="External"/><Relationship Id="rId4" Type="http://schemas.openxmlformats.org/officeDocument/2006/relationships/image" Target="../media/image1.tiff"/><Relationship Id="rId1" Type="http://schemas.openxmlformats.org/officeDocument/2006/relationships/slideLayout" Target="../slideLayouts/slideLayout1.xml"/><Relationship Id="rId2" Type="http://schemas.openxmlformats.org/officeDocument/2006/relationships/hyperlink" Target="http://definicion.de/comunidad/"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hyperlink" Target="mailto:maria.rosero@ccbcali,edu.co"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7.xml.rels><?xml version="1.0" encoding="UTF-8" standalone="yes"?>
<Relationships xmlns="http://schemas.openxmlformats.org/package/2006/relationships"><Relationship Id="rId3" Type="http://schemas.openxmlformats.org/officeDocument/2006/relationships/hyperlink" Target="file://localhost/Users/ccb/Desktop/Merece%20la%20pena%20ser%20moral%3F.webarchive" TargetMode="External"/><Relationship Id="rId4" Type="http://schemas.openxmlformats.org/officeDocument/2006/relationships/hyperlink" Target="Los%20dilemas.webarchive" TargetMode="External"/><Relationship Id="rId5" Type="http://schemas.openxmlformats.org/officeDocument/2006/relationships/hyperlink" Target="file:///Kohlberg/%20Estadios%20evolutivos%20del%20razonamiento%20moral.webarchive" TargetMode="External"/><Relationship Id="rId6" Type="http://schemas.openxmlformats.org/officeDocument/2006/relationships/hyperlink" Target="12%20dilemas%20para%20tener%20en%20cuenta%20|%20Puerto%20Managers%20Blog.webarchive" TargetMode="External"/><Relationship Id="rId7" Type="http://schemas.openxmlformats.org/officeDocument/2006/relationships/hyperlink" Target="file:///Desarrollo%20moral/%20la%20teori&#769;a%20de%20Lawrence%20Kohlberg.webarchive" TargetMode="External"/><Relationship Id="rId1" Type="http://schemas.openxmlformats.org/officeDocument/2006/relationships/slideLayout" Target="../slideLayouts/slideLayout2.xml"/><Relationship Id="rId2" Type="http://schemas.openxmlformats.org/officeDocument/2006/relationships/hyperlink" Target="E&#769;tica%20y%20moral.webarchiv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rot="226006">
            <a:off x="7220783" y="61834"/>
            <a:ext cx="5137781" cy="1105923"/>
          </a:xfrm>
          <a:ln w="57150">
            <a:solidFill>
              <a:srgbClr val="FF0000"/>
            </a:solidFill>
          </a:ln>
        </p:spPr>
        <p:txBody>
          <a:bodyPr>
            <a:normAutofit/>
          </a:bodyPr>
          <a:lstStyle/>
          <a:p>
            <a:r>
              <a:rPr lang="es-ES_tradnl" dirty="0" smtClean="0">
                <a:solidFill>
                  <a:srgbClr val="FF0000"/>
                </a:solidFill>
              </a:rPr>
              <a:t>recapitulemos</a:t>
            </a:r>
            <a:endParaRPr lang="es-ES_tradnl" dirty="0">
              <a:solidFill>
                <a:srgbClr val="FF0000"/>
              </a:solidFill>
            </a:endParaRPr>
          </a:p>
        </p:txBody>
      </p:sp>
      <p:sp>
        <p:nvSpPr>
          <p:cNvPr id="3" name="Subtítulo 2"/>
          <p:cNvSpPr>
            <a:spLocks noGrp="1"/>
          </p:cNvSpPr>
          <p:nvPr>
            <p:ph type="subTitle" idx="1"/>
          </p:nvPr>
        </p:nvSpPr>
        <p:spPr>
          <a:xfrm>
            <a:off x="379412" y="726832"/>
            <a:ext cx="8622445" cy="5369168"/>
          </a:xfrm>
        </p:spPr>
        <p:txBody>
          <a:bodyPr>
            <a:normAutofit fontScale="92500" lnSpcReduction="10000"/>
          </a:bodyPr>
          <a:lstStyle/>
          <a:p>
            <a:r>
              <a:rPr lang="es-ES_tradnl" dirty="0" err="1" smtClean="0">
                <a:solidFill>
                  <a:schemeClr val="bg1"/>
                </a:solidFill>
              </a:rPr>
              <a:t>Despu</a:t>
            </a:r>
            <a:r>
              <a:rPr lang="es-ES" dirty="0" err="1" smtClean="0">
                <a:solidFill>
                  <a:schemeClr val="bg1"/>
                </a:solidFill>
              </a:rPr>
              <a:t>és</a:t>
            </a:r>
            <a:r>
              <a:rPr lang="es-ES" dirty="0" smtClean="0">
                <a:solidFill>
                  <a:schemeClr val="bg1"/>
                </a:solidFill>
              </a:rPr>
              <a:t> de tratar los temas de identidad y obediencia. </a:t>
            </a:r>
          </a:p>
          <a:p>
            <a:r>
              <a:rPr lang="es-ES" dirty="0" smtClean="0">
                <a:solidFill>
                  <a:schemeClr val="bg1"/>
                </a:solidFill>
              </a:rPr>
              <a:t>Concluimos: </a:t>
            </a:r>
          </a:p>
          <a:p>
            <a:pPr marL="457200" indent="-457200" algn="just">
              <a:buFont typeface="Arial" charset="0"/>
              <a:buChar char="•"/>
            </a:pPr>
            <a:r>
              <a:rPr lang="es-ES" dirty="0" smtClean="0">
                <a:solidFill>
                  <a:schemeClr val="bg1"/>
                </a:solidFill>
                <a:latin typeface="+mj-lt"/>
              </a:rPr>
              <a:t>La identidad: </a:t>
            </a:r>
            <a:r>
              <a:rPr lang="es-ES_tradnl" b="1" dirty="0">
                <a:solidFill>
                  <a:schemeClr val="bg1"/>
                </a:solidFill>
                <a:latin typeface="+mj-lt"/>
              </a:rPr>
              <a:t>identidad</a:t>
            </a:r>
            <a:r>
              <a:rPr lang="es-ES_tradnl" dirty="0">
                <a:solidFill>
                  <a:schemeClr val="bg1"/>
                </a:solidFill>
                <a:latin typeface="+mj-lt"/>
              </a:rPr>
              <a:t> es el </a:t>
            </a:r>
            <a:r>
              <a:rPr lang="es-ES_tradnl" b="1" dirty="0">
                <a:solidFill>
                  <a:schemeClr val="bg1"/>
                </a:solidFill>
                <a:latin typeface="+mj-lt"/>
              </a:rPr>
              <a:t>conjunto de los rasgos propios</a:t>
            </a:r>
            <a:r>
              <a:rPr lang="es-ES_tradnl" dirty="0">
                <a:solidFill>
                  <a:schemeClr val="bg1"/>
                </a:solidFill>
                <a:latin typeface="+mj-lt"/>
              </a:rPr>
              <a:t> de un individuo o de una </a:t>
            </a:r>
            <a:r>
              <a:rPr lang="es-ES_tradnl" b="1" dirty="0">
                <a:solidFill>
                  <a:schemeClr val="bg1"/>
                </a:solidFill>
                <a:latin typeface="+mj-lt"/>
                <a:hlinkClick r:id="rId2"/>
              </a:rPr>
              <a:t>comunidad</a:t>
            </a:r>
            <a:r>
              <a:rPr lang="es-ES_tradnl" dirty="0">
                <a:solidFill>
                  <a:schemeClr val="bg1"/>
                </a:solidFill>
                <a:latin typeface="+mj-lt"/>
                <a:hlinkClick r:id="rId2"/>
              </a:rPr>
              <a:t>. Estos rasgos caracterizan al sujeto o a la colectividad frente a los </a:t>
            </a:r>
            <a:r>
              <a:rPr lang="es-ES_tradnl" dirty="0" smtClean="0">
                <a:solidFill>
                  <a:schemeClr val="bg1"/>
                </a:solidFill>
                <a:latin typeface="+mj-lt"/>
                <a:hlinkClick r:id="rId2"/>
              </a:rPr>
              <a:t>demás</a:t>
            </a:r>
            <a:r>
              <a:rPr lang="es-ES_tradnl" dirty="0" smtClean="0">
                <a:solidFill>
                  <a:schemeClr val="bg1"/>
                </a:solidFill>
                <a:hlinkClick r:id="rId2"/>
              </a:rPr>
              <a:t>.</a:t>
            </a:r>
          </a:p>
          <a:p>
            <a:r>
              <a:rPr lang="es-ES_tradnl" sz="1800" dirty="0">
                <a:solidFill>
                  <a:schemeClr val="bg1"/>
                </a:solidFill>
              </a:rPr>
              <a:t>La identidad también es la </a:t>
            </a:r>
            <a:r>
              <a:rPr lang="es-ES_tradnl" sz="1800" b="1" dirty="0">
                <a:solidFill>
                  <a:schemeClr val="bg1"/>
                </a:solidFill>
                <a:hlinkClick r:id="rId3"/>
              </a:rPr>
              <a:t>conciencia que una persona tiene respecto de sí misma y que la convierte en alguien distinto a los demás. Aunque muchos de los rasgos que forman la identidad son hereditarios o innatos, el entorno ejerce una gran influencia en la conformación de la especificidad de cada sujeto; por esta razón tienen validez expresiones tales como </a:t>
            </a:r>
            <a:r>
              <a:rPr lang="es-ES_tradnl" sz="1800" b="1" i="1" dirty="0">
                <a:solidFill>
                  <a:schemeClr val="bg1"/>
                </a:solidFill>
                <a:hlinkClick r:id="rId3"/>
              </a:rPr>
              <a:t>“estoy buscando mi propia identidad”</a:t>
            </a:r>
            <a:r>
              <a:rPr lang="es-ES_tradnl" sz="1800" b="1" dirty="0">
                <a:solidFill>
                  <a:schemeClr val="bg1"/>
                </a:solidFill>
                <a:hlinkClick r:id="rId3"/>
              </a:rPr>
              <a:t>.</a:t>
            </a:r>
          </a:p>
          <a:p>
            <a:r>
              <a:rPr lang="es-ES_tradnl" dirty="0">
                <a:solidFill>
                  <a:schemeClr val="tx1"/>
                </a:solidFill>
              </a:rPr>
              <a:t>La identidad es lo que permite que alguien se reconozca a sí mismo. En consecuencia, la identidad personal es todo aquello que nos define como individuos. Tenemos </a:t>
            </a:r>
            <a:r>
              <a:rPr lang="es-ES_tradnl" u="sng" dirty="0">
                <a:solidFill>
                  <a:schemeClr val="bg1"/>
                </a:solidFill>
              </a:rPr>
              <a:t>conciencia </a:t>
            </a:r>
            <a:r>
              <a:rPr lang="es-ES_tradnl" dirty="0">
                <a:solidFill>
                  <a:schemeClr val="tx1"/>
                </a:solidFill>
              </a:rPr>
              <a:t>de la identidad porque tenemos memoria, sin ella sería imposible nuestro propio reconocimiento. De hecho, cuando alguien pierde la memoria pierde el elemento esencial de sí mismo.</a:t>
            </a:r>
          </a:p>
          <a:p>
            <a:endParaRPr lang="es-ES_tradnl" dirty="0">
              <a:solidFill>
                <a:schemeClr val="tx1"/>
              </a:solidFill>
            </a:endParaRPr>
          </a:p>
          <a:p>
            <a:endParaRPr lang="es-ES_tradnl" dirty="0"/>
          </a:p>
          <a:p>
            <a:pPr marL="342900" indent="-342900" algn="just">
              <a:buFont typeface="Arial" charset="0"/>
              <a:buChar char="•"/>
            </a:pPr>
            <a:endParaRPr lang="es-ES_tradnl" dirty="0">
              <a:solidFill>
                <a:schemeClr val="bg1"/>
              </a:solidFill>
              <a:hlinkClick r:id="rId2"/>
            </a:endParaRPr>
          </a:p>
          <a:p>
            <a:pPr marL="342900" indent="-342900" algn="just">
              <a:buFont typeface="Arial" charset="0"/>
              <a:buChar char="•"/>
            </a:pPr>
            <a:endParaRPr lang="es-ES_tradnl" dirty="0">
              <a:solidFill>
                <a:schemeClr val="bg1"/>
              </a:solidFill>
              <a:hlinkClick r:id="rId2"/>
            </a:endParaRPr>
          </a:p>
          <a:p>
            <a:endParaRPr lang="es-ES_tradnl" dirty="0" smtClean="0">
              <a:solidFill>
                <a:schemeClr val="bg1"/>
              </a:solidFill>
            </a:endParaRPr>
          </a:p>
          <a:p>
            <a:endParaRPr lang="es-ES_tradnl" dirty="0">
              <a:solidFill>
                <a:schemeClr val="bg1"/>
              </a:solidFill>
            </a:endParaRPr>
          </a:p>
        </p:txBody>
      </p:sp>
      <p:pic>
        <p:nvPicPr>
          <p:cNvPr id="4" name="Imagen 3"/>
          <p:cNvPicPr>
            <a:picLocks noChangeAspect="1"/>
          </p:cNvPicPr>
          <p:nvPr/>
        </p:nvPicPr>
        <p:blipFill>
          <a:blip r:embed="rId4"/>
          <a:stretch>
            <a:fillRect/>
          </a:stretch>
        </p:blipFill>
        <p:spPr>
          <a:xfrm>
            <a:off x="9001857" y="2121390"/>
            <a:ext cx="2324100" cy="3002083"/>
          </a:xfrm>
          <a:prstGeom prst="rect">
            <a:avLst/>
          </a:prstGeom>
        </p:spPr>
      </p:pic>
    </p:spTree>
    <p:extLst>
      <p:ext uri="{BB962C8B-B14F-4D97-AF65-F5344CB8AC3E}">
        <p14:creationId xmlns:p14="http://schemas.microsoft.com/office/powerpoint/2010/main" val="21263494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73196" y="2236501"/>
            <a:ext cx="8084649" cy="1507067"/>
          </a:xfrm>
        </p:spPr>
        <p:txBody>
          <a:bodyPr>
            <a:normAutofit fontScale="90000"/>
          </a:bodyPr>
          <a:lstStyle/>
          <a:p>
            <a:r>
              <a:rPr lang="es-ES_tradnl" dirty="0" smtClean="0">
                <a:solidFill>
                  <a:schemeClr val="bg1"/>
                </a:solidFill>
              </a:rPr>
              <a:t>Obediencia:</a:t>
            </a:r>
            <a:r>
              <a:rPr lang="es-ES_tradnl" dirty="0" smtClean="0"/>
              <a:t/>
            </a:r>
            <a:br>
              <a:rPr lang="es-ES_tradnl" dirty="0" smtClean="0"/>
            </a:br>
            <a:r>
              <a:rPr lang="es-ES_tradnl" sz="1600" dirty="0" smtClean="0"/>
              <a:t/>
            </a:r>
            <a:br>
              <a:rPr lang="es-ES_tradnl" sz="1600" dirty="0" smtClean="0"/>
            </a:br>
            <a:r>
              <a:rPr lang="es-ES_tradnl" sz="1600" dirty="0">
                <a:solidFill>
                  <a:schemeClr val="bg1"/>
                </a:solidFill>
              </a:rPr>
              <a:t>Acción de acatar la voluntad de la persona que manda, de lo que establece una norma o de lo que ordena la ley</a:t>
            </a:r>
            <a:r>
              <a:rPr lang="es-ES_tradnl" sz="1600" dirty="0" smtClean="0">
                <a:solidFill>
                  <a:schemeClr val="bg1"/>
                </a:solidFill>
              </a:rPr>
              <a:t>.</a:t>
            </a:r>
            <a:br>
              <a:rPr lang="es-ES_tradnl" sz="1600" dirty="0" smtClean="0">
                <a:solidFill>
                  <a:schemeClr val="bg1"/>
                </a:solidFill>
              </a:rPr>
            </a:br>
            <a:r>
              <a:rPr lang="es-ES_tradnl" sz="1600" dirty="0">
                <a:solidFill>
                  <a:schemeClr val="bg1"/>
                </a:solidFill>
              </a:rPr>
              <a:t/>
            </a:r>
            <a:br>
              <a:rPr lang="es-ES_tradnl" sz="1600" dirty="0">
                <a:solidFill>
                  <a:schemeClr val="bg1"/>
                </a:solidFill>
              </a:rPr>
            </a:br>
            <a:r>
              <a:rPr lang="es-ES_tradnl" sz="2000" dirty="0">
                <a:solidFill>
                  <a:schemeClr val="bg1"/>
                </a:solidFill>
              </a:rPr>
              <a:t>está relacionado con el </a:t>
            </a:r>
            <a:r>
              <a:rPr lang="es-ES_tradnl" sz="2000" b="1" dirty="0">
                <a:solidFill>
                  <a:schemeClr val="bg1"/>
                </a:solidFill>
              </a:rPr>
              <a:t>acto de obedecer</a:t>
            </a:r>
            <a:r>
              <a:rPr lang="es-ES_tradnl" sz="2000" dirty="0">
                <a:solidFill>
                  <a:schemeClr val="bg1"/>
                </a:solidFill>
              </a:rPr>
              <a:t> (es decir, de </a:t>
            </a:r>
            <a:r>
              <a:rPr lang="es-ES_tradnl" sz="2000" b="1" dirty="0">
                <a:solidFill>
                  <a:schemeClr val="bg1"/>
                </a:solidFill>
              </a:rPr>
              <a:t>respetar, acatar y cumplir la voluntad de la autoridad o de quien manda</a:t>
            </a:r>
            <a:r>
              <a:rPr lang="es-ES_tradnl" sz="2000" dirty="0">
                <a:solidFill>
                  <a:schemeClr val="bg1"/>
                </a:solidFill>
              </a:rPr>
              <a:t>). Por citar algunos ejemplos de uso: </a:t>
            </a:r>
            <a:r>
              <a:rPr lang="es-ES_tradnl" sz="2000" i="1" dirty="0">
                <a:solidFill>
                  <a:schemeClr val="bg1"/>
                </a:solidFill>
              </a:rPr>
              <a:t>“La obediencia es la clave en la relación entre un perro y su dueño”</a:t>
            </a:r>
            <a:r>
              <a:rPr lang="es-ES_tradnl" sz="2000" dirty="0">
                <a:solidFill>
                  <a:schemeClr val="bg1"/>
                </a:solidFill>
              </a:rPr>
              <a:t>, </a:t>
            </a:r>
            <a:r>
              <a:rPr lang="es-ES_tradnl" sz="2000" i="1" dirty="0">
                <a:solidFill>
                  <a:schemeClr val="bg1"/>
                </a:solidFill>
              </a:rPr>
              <a:t>“Como máxima autoridad de esta institución, exijo obediencia</a:t>
            </a:r>
            <a:r>
              <a:rPr lang="es-ES_tradnl" sz="2000" i="1" dirty="0" smtClean="0">
                <a:solidFill>
                  <a:schemeClr val="bg1"/>
                </a:solidFill>
              </a:rPr>
              <a:t>”</a:t>
            </a:r>
            <a:br>
              <a:rPr lang="es-ES_tradnl" sz="2000" i="1" dirty="0" smtClean="0">
                <a:solidFill>
                  <a:schemeClr val="bg1"/>
                </a:solidFill>
              </a:rPr>
            </a:br>
            <a:r>
              <a:rPr lang="es-ES_tradnl" sz="2000" i="1" dirty="0">
                <a:solidFill>
                  <a:schemeClr val="bg1"/>
                </a:solidFill>
              </a:rPr>
              <a:t/>
            </a:r>
            <a:br>
              <a:rPr lang="es-ES_tradnl" sz="2000" i="1" dirty="0">
                <a:solidFill>
                  <a:schemeClr val="bg1"/>
                </a:solidFill>
              </a:rPr>
            </a:br>
            <a:r>
              <a:rPr lang="es-ES_tradnl" sz="2000" i="1" dirty="0" smtClean="0">
                <a:solidFill>
                  <a:schemeClr val="bg1"/>
                </a:solidFill>
              </a:rPr>
              <a:t/>
            </a:r>
            <a:br>
              <a:rPr lang="es-ES_tradnl" sz="2000" i="1" dirty="0" smtClean="0">
                <a:solidFill>
                  <a:schemeClr val="bg1"/>
                </a:solidFill>
              </a:rPr>
            </a:br>
            <a:r>
              <a:rPr lang="es-ES_tradnl" sz="2000" i="1" dirty="0" smtClean="0">
                <a:solidFill>
                  <a:schemeClr val="bg1"/>
                </a:solidFill>
              </a:rPr>
              <a:t>la obediencia en jon</a:t>
            </a:r>
            <a:r>
              <a:rPr lang="es-ES" sz="2000" i="1" dirty="0" smtClean="0">
                <a:solidFill>
                  <a:schemeClr val="bg1"/>
                </a:solidFill>
              </a:rPr>
              <a:t>ás es divina.</a:t>
            </a:r>
            <a:br>
              <a:rPr lang="es-ES" sz="2000" i="1" dirty="0" smtClean="0">
                <a:solidFill>
                  <a:schemeClr val="bg1"/>
                </a:solidFill>
              </a:rPr>
            </a:br>
            <a:r>
              <a:rPr lang="es-ES" sz="2000" i="1" dirty="0">
                <a:solidFill>
                  <a:schemeClr val="bg1"/>
                </a:solidFill>
              </a:rPr>
              <a:t/>
            </a:r>
            <a:br>
              <a:rPr lang="es-ES" sz="2000" i="1" dirty="0">
                <a:solidFill>
                  <a:schemeClr val="bg1"/>
                </a:solidFill>
              </a:rPr>
            </a:br>
            <a:r>
              <a:rPr lang="es-ES" sz="2000" i="1" dirty="0" smtClean="0">
                <a:solidFill>
                  <a:schemeClr val="bg1"/>
                </a:solidFill>
              </a:rPr>
              <a:t>La obediencia en hijo para con su padre es filiación. </a:t>
            </a:r>
            <a:br>
              <a:rPr lang="es-ES" sz="2000" i="1" dirty="0" smtClean="0">
                <a:solidFill>
                  <a:schemeClr val="bg1"/>
                </a:solidFill>
              </a:rPr>
            </a:br>
            <a:r>
              <a:rPr lang="es-ES" sz="2000" i="1" dirty="0">
                <a:solidFill>
                  <a:schemeClr val="bg1"/>
                </a:solidFill>
              </a:rPr>
              <a:t/>
            </a:r>
            <a:br>
              <a:rPr lang="es-ES" sz="2000" i="1" dirty="0">
                <a:solidFill>
                  <a:schemeClr val="bg1"/>
                </a:solidFill>
              </a:rPr>
            </a:br>
            <a:r>
              <a:rPr lang="es-ES" sz="2000" i="1" dirty="0" smtClean="0">
                <a:solidFill>
                  <a:schemeClr val="bg1"/>
                </a:solidFill>
              </a:rPr>
              <a:t>la obediencia entre hermanos se llama fraternidad.</a:t>
            </a:r>
            <a:br>
              <a:rPr lang="es-ES" sz="2000" i="1" dirty="0" smtClean="0">
                <a:solidFill>
                  <a:schemeClr val="bg1"/>
                </a:solidFill>
              </a:rPr>
            </a:br>
            <a:r>
              <a:rPr lang="es-ES" sz="2000" i="1" dirty="0" smtClean="0">
                <a:solidFill>
                  <a:schemeClr val="bg1"/>
                </a:solidFill>
              </a:rPr>
              <a:t/>
            </a:r>
            <a:br>
              <a:rPr lang="es-ES" sz="2000" i="1" dirty="0" smtClean="0">
                <a:solidFill>
                  <a:schemeClr val="bg1"/>
                </a:solidFill>
              </a:rPr>
            </a:br>
            <a:r>
              <a:rPr lang="es-ES" sz="2000" i="1" dirty="0">
                <a:solidFill>
                  <a:schemeClr val="bg1"/>
                </a:solidFill>
              </a:rPr>
              <a:t/>
            </a:r>
            <a:br>
              <a:rPr lang="es-ES" sz="2000" i="1" dirty="0">
                <a:solidFill>
                  <a:schemeClr val="bg1"/>
                </a:solidFill>
              </a:rPr>
            </a:br>
            <a:endParaRPr lang="es-ES_tradnl" sz="1600" dirty="0">
              <a:solidFill>
                <a:schemeClr val="bg1"/>
              </a:solidFill>
            </a:endParaRPr>
          </a:p>
        </p:txBody>
      </p:sp>
    </p:spTree>
    <p:extLst>
      <p:ext uri="{BB962C8B-B14F-4D97-AF65-F5344CB8AC3E}">
        <p14:creationId xmlns:p14="http://schemas.microsoft.com/office/powerpoint/2010/main" val="11767620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rot="305318">
            <a:off x="238735" y="220131"/>
            <a:ext cx="8534400" cy="1507067"/>
          </a:xfrm>
          <a:solidFill>
            <a:schemeClr val="accent2"/>
          </a:solidFill>
        </p:spPr>
        <p:txBody>
          <a:bodyPr/>
          <a:lstStyle/>
          <a:p>
            <a:r>
              <a:rPr lang="es-ES_tradnl" dirty="0" smtClean="0"/>
              <a:t>P</a:t>
            </a:r>
            <a:r>
              <a:rPr lang="es-ES" dirty="0" smtClean="0"/>
              <a:t>ÈRDIDA DE IDENTIDAD</a:t>
            </a:r>
            <a:endParaRPr lang="es-ES_tradnl" dirty="0"/>
          </a:p>
        </p:txBody>
      </p:sp>
      <p:sp>
        <p:nvSpPr>
          <p:cNvPr id="3" name="Marcador de contenido 2"/>
          <p:cNvSpPr>
            <a:spLocks noGrp="1"/>
          </p:cNvSpPr>
          <p:nvPr>
            <p:ph idx="1"/>
          </p:nvPr>
        </p:nvSpPr>
        <p:spPr>
          <a:xfrm>
            <a:off x="1997197" y="1606712"/>
            <a:ext cx="8534400" cy="3615267"/>
          </a:xfrm>
        </p:spPr>
        <p:txBody>
          <a:bodyPr/>
          <a:lstStyle/>
          <a:p>
            <a:r>
              <a:rPr lang="es-ES_tradnl" dirty="0" smtClean="0"/>
              <a:t>LA DESOBEDIENCIA ME LLEVA A LA PERDIDA DE IDENTIDAD:</a:t>
            </a:r>
          </a:p>
          <a:p>
            <a:endParaRPr lang="es-ES_tradnl" dirty="0"/>
          </a:p>
          <a:p>
            <a:r>
              <a:rPr lang="es-ES_tradnl" dirty="0" smtClean="0"/>
              <a:t>PORQUE PIERDO EL SENTIDO DE QUI</a:t>
            </a:r>
            <a:r>
              <a:rPr lang="es-ES" dirty="0" smtClean="0"/>
              <a:t>É</a:t>
            </a:r>
            <a:r>
              <a:rPr lang="es-ES_tradnl" dirty="0" smtClean="0"/>
              <a:t>N SOY, D</a:t>
            </a:r>
            <a:r>
              <a:rPr lang="es-ES" dirty="0" err="1" smtClean="0"/>
              <a:t>Ó</a:t>
            </a:r>
            <a:r>
              <a:rPr lang="es-ES_tradnl" dirty="0" smtClean="0"/>
              <a:t>NDE ESTOY, PARA QU</a:t>
            </a:r>
            <a:r>
              <a:rPr lang="es-ES" dirty="0" smtClean="0"/>
              <a:t>É</a:t>
            </a:r>
            <a:r>
              <a:rPr lang="es-ES_tradnl" dirty="0" smtClean="0"/>
              <a:t> SOY.</a:t>
            </a:r>
          </a:p>
          <a:p>
            <a:endParaRPr lang="es-ES_tradnl" dirty="0"/>
          </a:p>
          <a:p>
            <a:endParaRPr lang="es-ES_tradnl" dirty="0"/>
          </a:p>
        </p:txBody>
      </p:sp>
      <p:sp>
        <p:nvSpPr>
          <p:cNvPr id="4" name="Rectángulo 3"/>
          <p:cNvSpPr/>
          <p:nvPr/>
        </p:nvSpPr>
        <p:spPr>
          <a:xfrm>
            <a:off x="730969" y="4298649"/>
            <a:ext cx="6143028" cy="923330"/>
          </a:xfrm>
          <a:prstGeom prst="rect">
            <a:avLst/>
          </a:prstGeom>
          <a:noFill/>
          <a:ln>
            <a:solidFill>
              <a:srgbClr val="FF0000"/>
            </a:solidFill>
          </a:ln>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solidFill>
                  <a:sysClr val="windowText" lastClr="000000"/>
                </a:solidFill>
                <a:effectLst>
                  <a:innerShdw blurRad="177800">
                    <a:schemeClr val="accent3">
                      <a:lumMod val="50000"/>
                    </a:schemeClr>
                  </a:innerShdw>
                </a:effectLst>
              </a:rPr>
              <a:t>EL DILEMA MORAL</a:t>
            </a:r>
            <a:endParaRPr lang="es-ES" sz="5400" b="1" cap="none" spc="0" dirty="0">
              <a:ln w="12700">
                <a:solidFill>
                  <a:schemeClr val="accent3">
                    <a:lumMod val="50000"/>
                  </a:schemeClr>
                </a:solidFill>
                <a:prstDash val="solid"/>
              </a:ln>
              <a:solidFill>
                <a:sysClr val="windowText" lastClr="000000"/>
              </a:solidFill>
              <a:effectLst>
                <a:innerShdw blurRad="177800">
                  <a:schemeClr val="accent3">
                    <a:lumMod val="50000"/>
                  </a:schemeClr>
                </a:innerShdw>
              </a:effectLst>
            </a:endParaRPr>
          </a:p>
        </p:txBody>
      </p:sp>
    </p:spTree>
    <p:extLst>
      <p:ext uri="{BB962C8B-B14F-4D97-AF65-F5344CB8AC3E}">
        <p14:creationId xmlns:p14="http://schemas.microsoft.com/office/powerpoint/2010/main" val="1268188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549849" y="1172308"/>
            <a:ext cx="8332864" cy="3501027"/>
          </a:xfrm>
        </p:spPr>
        <p:txBody>
          <a:bodyPr>
            <a:noAutofit/>
          </a:bodyPr>
          <a:lstStyle/>
          <a:p>
            <a:r>
              <a:rPr lang="es-ES_tradnl" sz="1400" b="1" dirty="0" smtClean="0">
                <a:solidFill>
                  <a:schemeClr val="bg1"/>
                </a:solidFill>
              </a:rPr>
              <a:t>PERO ANTES DE HABLA DE DIMELA MORAL, VAMOS A RECORDAR ALGO QUE REALIZAMOS TODOS LOS DIAS: LA ELECCI</a:t>
            </a:r>
            <a:r>
              <a:rPr lang="es-ES" sz="1400" b="1" dirty="0" smtClean="0">
                <a:solidFill>
                  <a:schemeClr val="bg1"/>
                </a:solidFill>
              </a:rPr>
              <a:t>ÒN </a:t>
            </a:r>
            <a:br>
              <a:rPr lang="es-ES" sz="1400" b="1" dirty="0" smtClean="0">
                <a:solidFill>
                  <a:schemeClr val="bg1"/>
                </a:solidFill>
              </a:rPr>
            </a:br>
            <a:r>
              <a:rPr lang="es-ES_tradnl" sz="1400" b="1" dirty="0" smtClean="0">
                <a:solidFill>
                  <a:schemeClr val="bg1"/>
                </a:solidFill>
              </a:rPr>
              <a:t/>
            </a:r>
            <a:br>
              <a:rPr lang="es-ES_tradnl" sz="1400" b="1" dirty="0" smtClean="0">
                <a:solidFill>
                  <a:schemeClr val="bg1"/>
                </a:solidFill>
              </a:rPr>
            </a:br>
            <a:r>
              <a:rPr lang="es-ES_tradnl" sz="1400" b="1" dirty="0" smtClean="0">
                <a:solidFill>
                  <a:schemeClr val="bg1"/>
                </a:solidFill>
              </a:rPr>
              <a:t>¿</a:t>
            </a:r>
            <a:r>
              <a:rPr lang="es-ES_tradnl" sz="1400" b="1" dirty="0">
                <a:solidFill>
                  <a:schemeClr val="bg1"/>
                </a:solidFill>
              </a:rPr>
              <a:t>Qué es elegir</a:t>
            </a:r>
            <a:r>
              <a:rPr lang="es-ES_tradnl" sz="1400" b="1" dirty="0" smtClean="0">
                <a:solidFill>
                  <a:schemeClr val="bg1"/>
                </a:solidFill>
              </a:rPr>
              <a:t>?</a:t>
            </a:r>
            <a:br>
              <a:rPr lang="es-ES_tradnl" sz="1400" b="1" dirty="0" smtClean="0">
                <a:solidFill>
                  <a:schemeClr val="bg1"/>
                </a:solidFill>
              </a:rPr>
            </a:br>
            <a:r>
              <a:rPr lang="es-ES_tradnl" sz="1400" dirty="0">
                <a:solidFill>
                  <a:schemeClr val="bg1"/>
                </a:solidFill>
              </a:rPr>
              <a:t/>
            </a:r>
            <a:br>
              <a:rPr lang="es-ES_tradnl" sz="1400" dirty="0">
                <a:solidFill>
                  <a:schemeClr val="bg1"/>
                </a:solidFill>
              </a:rPr>
            </a:br>
            <a:r>
              <a:rPr lang="es-ES_tradnl" sz="1400" dirty="0">
                <a:solidFill>
                  <a:schemeClr val="bg1"/>
                </a:solidFill>
              </a:rPr>
              <a:t>El acto de elegir supone seleccionar una opción de entre varias posibles, lo que implica posponer, rechazar o renunciar a lo que no se eligió. Tal cosa no resulta grave si lo no elegido tiene poca importancia para ti, aunque si la elección ha de hacerse entre cuestiones que son semejantes en su valor o relevancia, entonces el asunto cambia de color (y no será rosa, ¡por supuesto!).</a:t>
            </a:r>
            <a:br>
              <a:rPr lang="es-ES_tradnl" sz="1400" dirty="0">
                <a:solidFill>
                  <a:schemeClr val="bg1"/>
                </a:solidFill>
              </a:rPr>
            </a:br>
            <a:r>
              <a:rPr lang="es-ES_tradnl" sz="1400" dirty="0">
                <a:solidFill>
                  <a:schemeClr val="bg1"/>
                </a:solidFill>
              </a:rPr>
              <a:t/>
            </a:r>
            <a:br>
              <a:rPr lang="es-ES_tradnl" sz="1400" dirty="0">
                <a:solidFill>
                  <a:schemeClr val="bg1"/>
                </a:solidFill>
              </a:rPr>
            </a:br>
            <a:r>
              <a:rPr lang="es-ES_tradnl" sz="1400" dirty="0">
                <a:solidFill>
                  <a:schemeClr val="bg1"/>
                </a:solidFill>
              </a:rPr>
              <a:t>La moral y la ética, con sus normas, principios y valores, pueden orientarte en este proceso de decidir y elegir, sin embargo, la decisión la haces tú, y las consecuencias derivadas de tu elección, también son para ti.</a:t>
            </a:r>
            <a:br>
              <a:rPr lang="es-ES_tradnl" sz="1400" dirty="0">
                <a:solidFill>
                  <a:schemeClr val="bg1"/>
                </a:solidFill>
              </a:rPr>
            </a:br>
            <a:r>
              <a:rPr lang="es-ES_tradnl" sz="1400" dirty="0">
                <a:solidFill>
                  <a:schemeClr val="bg1"/>
                </a:solidFill>
              </a:rPr>
              <a:t/>
            </a:r>
            <a:br>
              <a:rPr lang="es-ES_tradnl" sz="1400" dirty="0">
                <a:solidFill>
                  <a:schemeClr val="bg1"/>
                </a:solidFill>
              </a:rPr>
            </a:br>
            <a:r>
              <a:rPr lang="es-ES_tradnl" sz="1400" dirty="0">
                <a:solidFill>
                  <a:schemeClr val="bg1"/>
                </a:solidFill>
              </a:rPr>
              <a:t>¿Elegir o no elegir?... ¿Qué elegir?... He ahí el dilema.</a:t>
            </a:r>
          </a:p>
        </p:txBody>
      </p:sp>
      <p:pic>
        <p:nvPicPr>
          <p:cNvPr id="4" name="Marcador de contenido 3"/>
          <p:cNvPicPr>
            <a:picLocks noGrp="1" noChangeAspect="1"/>
          </p:cNvPicPr>
          <p:nvPr>
            <p:ph idx="1"/>
          </p:nvPr>
        </p:nvPicPr>
        <p:blipFill>
          <a:blip r:embed="rId2"/>
          <a:stretch>
            <a:fillRect/>
          </a:stretch>
        </p:blipFill>
        <p:spPr>
          <a:xfrm>
            <a:off x="819685" y="334108"/>
            <a:ext cx="2730164" cy="3614738"/>
          </a:xfrm>
          <a:prstGeom prst="rect">
            <a:avLst/>
          </a:prstGeom>
        </p:spPr>
      </p:pic>
      <p:sp>
        <p:nvSpPr>
          <p:cNvPr id="5" name="Rectángulo 4"/>
          <p:cNvSpPr/>
          <p:nvPr/>
        </p:nvSpPr>
        <p:spPr>
          <a:xfrm>
            <a:off x="2677000" y="160403"/>
            <a:ext cx="6143028" cy="923330"/>
          </a:xfrm>
          <a:prstGeom prst="rect">
            <a:avLst/>
          </a:prstGeom>
          <a:noFill/>
          <a:ln>
            <a:solidFill>
              <a:srgbClr val="FF0000"/>
            </a:solidFill>
          </a:ln>
        </p:spPr>
        <p:txBody>
          <a:bodyPr wrap="none" lIns="91440" tIns="45720" rIns="91440" bIns="45720">
            <a:spAutoFit/>
          </a:bodyPr>
          <a:lstStyle/>
          <a:p>
            <a:pPr algn="ctr"/>
            <a:r>
              <a:rPr lang="es-ES" sz="5400" b="1" cap="none" spc="0" dirty="0" smtClean="0">
                <a:ln w="12700">
                  <a:solidFill>
                    <a:schemeClr val="accent3">
                      <a:lumMod val="50000"/>
                    </a:schemeClr>
                  </a:solidFill>
                  <a:prstDash val="solid"/>
                </a:ln>
                <a:solidFill>
                  <a:sysClr val="windowText" lastClr="000000"/>
                </a:solidFill>
                <a:effectLst>
                  <a:innerShdw blurRad="177800">
                    <a:schemeClr val="accent3">
                      <a:lumMod val="50000"/>
                    </a:schemeClr>
                  </a:innerShdw>
                </a:effectLst>
              </a:rPr>
              <a:t>EL DILEMA MORAL</a:t>
            </a:r>
            <a:endParaRPr lang="es-ES" sz="5400" b="1" cap="none" spc="0" dirty="0">
              <a:ln w="12700">
                <a:solidFill>
                  <a:schemeClr val="accent3">
                    <a:lumMod val="50000"/>
                  </a:schemeClr>
                </a:solidFill>
                <a:prstDash val="solid"/>
              </a:ln>
              <a:solidFill>
                <a:sysClr val="windowText" lastClr="000000"/>
              </a:solidFill>
              <a:effectLst>
                <a:innerShdw blurRad="177800">
                  <a:schemeClr val="accent3">
                    <a:lumMod val="50000"/>
                  </a:schemeClr>
                </a:innerShdw>
              </a:effectLst>
            </a:endParaRPr>
          </a:p>
        </p:txBody>
      </p:sp>
    </p:spTree>
    <p:extLst>
      <p:ext uri="{BB962C8B-B14F-4D97-AF65-F5344CB8AC3E}">
        <p14:creationId xmlns:p14="http://schemas.microsoft.com/office/powerpoint/2010/main" val="18441497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449750" y="298939"/>
            <a:ext cx="9856075" cy="5800647"/>
          </a:xfrm>
        </p:spPr>
        <p:txBody>
          <a:bodyPr>
            <a:normAutofit fontScale="55000" lnSpcReduction="20000"/>
          </a:bodyPr>
          <a:lstStyle/>
          <a:p>
            <a:r>
              <a:rPr lang="es-ES_tradnl" sz="2900" b="1" dirty="0" smtClean="0"/>
              <a:t>PROYECTO A REALIZAR</a:t>
            </a:r>
            <a:r>
              <a:rPr lang="es-ES_tradnl" dirty="0" smtClean="0"/>
              <a:t>:</a:t>
            </a:r>
          </a:p>
          <a:p>
            <a:r>
              <a:rPr lang="es-ES_tradnl" dirty="0" smtClean="0"/>
              <a:t>1</a:t>
            </a:r>
            <a:r>
              <a:rPr lang="es-ES_tradnl" sz="3300" dirty="0" smtClean="0">
                <a:solidFill>
                  <a:schemeClr val="bg1"/>
                </a:solidFill>
              </a:rPr>
              <a:t>. De </a:t>
            </a:r>
            <a:r>
              <a:rPr lang="es-ES_tradnl" sz="3300" dirty="0" smtClean="0">
                <a:solidFill>
                  <a:schemeClr val="bg1"/>
                </a:solidFill>
              </a:rPr>
              <a:t>manera individual consultar</a:t>
            </a:r>
            <a:r>
              <a:rPr lang="es-ES" sz="3300" dirty="0" err="1" smtClean="0">
                <a:solidFill>
                  <a:schemeClr val="bg1"/>
                </a:solidFill>
              </a:rPr>
              <a:t>às</a:t>
            </a:r>
            <a:r>
              <a:rPr lang="es-ES" sz="3300" dirty="0" smtClean="0">
                <a:solidFill>
                  <a:schemeClr val="bg1"/>
                </a:solidFill>
              </a:rPr>
              <a:t> cada una de las fuentes en el orden  que aparecen citadas, para que obtengas la siguiente información:</a:t>
            </a:r>
          </a:p>
          <a:p>
            <a:r>
              <a:rPr lang="es-ES" sz="3300" dirty="0" smtClean="0">
                <a:solidFill>
                  <a:schemeClr val="bg1"/>
                </a:solidFill>
              </a:rPr>
              <a:t>A. Definición de la ética</a:t>
            </a:r>
          </a:p>
          <a:p>
            <a:r>
              <a:rPr lang="es-ES" sz="3300" dirty="0" smtClean="0">
                <a:solidFill>
                  <a:schemeClr val="bg1"/>
                </a:solidFill>
              </a:rPr>
              <a:t>B. Definición de moral </a:t>
            </a:r>
          </a:p>
          <a:p>
            <a:r>
              <a:rPr lang="es-ES" sz="3300" dirty="0" smtClean="0">
                <a:solidFill>
                  <a:schemeClr val="bg1"/>
                </a:solidFill>
              </a:rPr>
              <a:t>C. Definición de Dilema Moral, clases de dilemas y citar ejemplos.</a:t>
            </a:r>
          </a:p>
          <a:p>
            <a:r>
              <a:rPr lang="es-ES" sz="3300" dirty="0" smtClean="0">
                <a:solidFill>
                  <a:schemeClr val="bg1"/>
                </a:solidFill>
              </a:rPr>
              <a:t>D. Teoría de Lawrence Kohlberg</a:t>
            </a:r>
          </a:p>
          <a:p>
            <a:endParaRPr lang="es-ES" sz="3300" dirty="0">
              <a:solidFill>
                <a:schemeClr val="bg1"/>
              </a:solidFill>
            </a:endParaRPr>
          </a:p>
          <a:p>
            <a:r>
              <a:rPr lang="es-ES" sz="3300" dirty="0" smtClean="0">
                <a:solidFill>
                  <a:schemeClr val="bg1"/>
                </a:solidFill>
              </a:rPr>
              <a:t>2. Una vez hecha la hecha la consulta individual, se organizan en grupos de tres, por orden sucesivo de la lista, donde comentarán la información encontrada, seleccionaran lo que consideren más importante y redactaran un texto con esos datos, con el cual realizaran un presentación en ppt o prezzi, para enviarla al correo: </a:t>
            </a:r>
            <a:r>
              <a:rPr lang="es-ES" sz="3300" dirty="0" smtClean="0">
                <a:solidFill>
                  <a:schemeClr val="bg1"/>
                </a:solidFill>
                <a:hlinkClick r:id="rId3"/>
              </a:rPr>
              <a:t>maria.rosero@ccbcali,edu.co</a:t>
            </a:r>
            <a:r>
              <a:rPr lang="es-ES" sz="3300" dirty="0" smtClean="0">
                <a:solidFill>
                  <a:schemeClr val="bg1"/>
                </a:solidFill>
              </a:rPr>
              <a:t>.</a:t>
            </a:r>
          </a:p>
          <a:p>
            <a:r>
              <a:rPr lang="es-ES" sz="3300" dirty="0" smtClean="0">
                <a:solidFill>
                  <a:schemeClr val="bg1"/>
                </a:solidFill>
              </a:rPr>
              <a:t>3. De manera individual identificaran cual es su propio nivel de desarrollo moral de acuerdo con la teoría del desarrollo moral de Kohlberg. Para ser discutido en entrevista con la docente.</a:t>
            </a:r>
          </a:p>
          <a:p>
            <a:pPr algn="just"/>
            <a:r>
              <a:rPr lang="es-ES" sz="3300" dirty="0" smtClean="0">
                <a:solidFill>
                  <a:schemeClr val="bg1"/>
                </a:solidFill>
              </a:rPr>
              <a:t>4.  En grupos de dos, elegidos libremente escogerán  un dilema moral que hayan vivido o conocido de alguien cercano y lo representaran en forma de entrevista; señalando elementos que tuvieron en cuenta para la elección que se tomo: se debe presentar con respeto y seriedad. </a:t>
            </a:r>
          </a:p>
          <a:p>
            <a:endParaRPr lang="es-ES_tradnl" dirty="0"/>
          </a:p>
        </p:txBody>
      </p:sp>
    </p:spTree>
    <p:extLst>
      <p:ext uri="{BB962C8B-B14F-4D97-AF65-F5344CB8AC3E}">
        <p14:creationId xmlns:p14="http://schemas.microsoft.com/office/powerpoint/2010/main" val="4217299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a:xfrm>
            <a:off x="684212" y="331812"/>
            <a:ext cx="8534400" cy="6186309"/>
          </a:xfrm>
        </p:spPr>
        <p:txBody>
          <a:bodyPr wrap="square">
            <a:normAutofit/>
          </a:bodyPr>
          <a:lstStyle/>
          <a:p>
            <a:r>
              <a:rPr lang="es-ES_tradnl" sz="2600" b="1" dirty="0" smtClean="0"/>
              <a:t>Proceso:</a:t>
            </a:r>
          </a:p>
          <a:p>
            <a:r>
              <a:rPr lang="es-ES_tradnl" dirty="0" smtClean="0"/>
              <a:t>Con los estudiantes se pactan las fechas de entrega de cada trabajo, que debe ser realizado en la clase.  No se pasa al siguiente punto sino se ha terminado el anterior.</a:t>
            </a:r>
          </a:p>
          <a:p>
            <a:r>
              <a:rPr lang="es-ES_tradnl" dirty="0" smtClean="0"/>
              <a:t>Se debe trabajar en orden, en actitud de escucha y silencio.</a:t>
            </a:r>
          </a:p>
          <a:p>
            <a:r>
              <a:rPr lang="es-ES_tradnl" dirty="0" smtClean="0"/>
              <a:t>Cada estudiante debe estar con su portátil o iPad.</a:t>
            </a:r>
          </a:p>
          <a:p>
            <a:r>
              <a:rPr lang="es-ES_tradnl" dirty="0" smtClean="0"/>
              <a:t>Se requiere de puntualidad.</a:t>
            </a:r>
          </a:p>
          <a:p>
            <a:r>
              <a:rPr lang="es-ES_tradnl" dirty="0" smtClean="0"/>
              <a:t>No se reciben los trabajos en fechas posteriores a las pactadas.</a:t>
            </a:r>
          </a:p>
          <a:p>
            <a:r>
              <a:rPr lang="es-ES_tradnl" dirty="0" smtClean="0"/>
              <a:t>Los trabajos </a:t>
            </a:r>
            <a:r>
              <a:rPr lang="es-ES" dirty="0" smtClean="0"/>
              <a:t>presentados deben ser de excelente calidad.</a:t>
            </a:r>
          </a:p>
          <a:p>
            <a:r>
              <a:rPr lang="es-ES" dirty="0" smtClean="0"/>
              <a:t>Se evaluara la creatividad, responsabilidad y reflexión.</a:t>
            </a:r>
          </a:p>
          <a:p>
            <a:r>
              <a:rPr lang="es-ES" dirty="0" smtClean="0"/>
              <a:t>Finalizada toda la actividad cada estudiante debe presentar de forma creativa la reflexión del trabajo (que aprendí, para que me sirve, como lo aplico).</a:t>
            </a:r>
          </a:p>
          <a:p>
            <a:endParaRPr lang="es-ES_tradnl" dirty="0" smtClean="0"/>
          </a:p>
          <a:p>
            <a:endParaRPr lang="es-ES_tradnl" dirty="0"/>
          </a:p>
        </p:txBody>
      </p:sp>
      <p:pic>
        <p:nvPicPr>
          <p:cNvPr id="7" name="Imagen 6"/>
          <p:cNvPicPr>
            <a:picLocks noChangeAspect="1"/>
          </p:cNvPicPr>
          <p:nvPr/>
        </p:nvPicPr>
        <p:blipFill>
          <a:blip r:embed="rId2">
            <a:alphaModFix amt="89000"/>
          </a:blip>
          <a:stretch>
            <a:fillRect/>
          </a:stretch>
        </p:blipFill>
        <p:spPr>
          <a:xfrm rot="1111454">
            <a:off x="9299891" y="1476265"/>
            <a:ext cx="2309456" cy="2345830"/>
          </a:xfrm>
          <a:prstGeom prst="rect">
            <a:avLst/>
          </a:prstGeom>
        </p:spPr>
      </p:pic>
    </p:spTree>
    <p:extLst>
      <p:ext uri="{BB962C8B-B14F-4D97-AF65-F5344CB8AC3E}">
        <p14:creationId xmlns:p14="http://schemas.microsoft.com/office/powerpoint/2010/main" val="698986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p:cNvSpPr>
            <a:spLocks noGrp="1"/>
          </p:cNvSpPr>
          <p:nvPr>
            <p:ph idx="1"/>
          </p:nvPr>
        </p:nvSpPr>
        <p:spPr/>
        <p:txBody>
          <a:bodyPr>
            <a:normAutofit fontScale="92500" lnSpcReduction="20000"/>
          </a:bodyPr>
          <a:lstStyle/>
          <a:p>
            <a:r>
              <a:rPr lang="es-ES_tradnl" dirty="0" smtClean="0"/>
              <a:t>RECURSOS:</a:t>
            </a:r>
            <a:endParaRPr lang="es-ES_tradnl" dirty="0"/>
          </a:p>
          <a:p>
            <a:endParaRPr lang="es-ES_tradnl" dirty="0" smtClean="0"/>
          </a:p>
          <a:p>
            <a:r>
              <a:rPr lang="es-ES_tradnl" dirty="0" smtClean="0">
                <a:hlinkClick r:id="rId2" action="ppaction://hlinkfile"/>
              </a:rPr>
              <a:t>Ética y moral.webarchive</a:t>
            </a:r>
            <a:endParaRPr lang="es-ES_tradnl" dirty="0" smtClean="0"/>
          </a:p>
          <a:p>
            <a:r>
              <a:rPr lang="es-ES_tradnl" dirty="0" smtClean="0">
                <a:hlinkClick r:id="rId3" action="ppaction://hlinkfile"/>
              </a:rPr>
              <a:t>/Users/ccb/Desktop/Merece la pena ser moral?.webarchive</a:t>
            </a:r>
            <a:r>
              <a:rPr lang="es-ES_tradnl" dirty="0" smtClean="0"/>
              <a:t>.</a:t>
            </a:r>
          </a:p>
          <a:p>
            <a:r>
              <a:rPr lang="es-ES_tradnl" dirty="0" smtClean="0">
                <a:hlinkClick r:id="rId4" action="ppaction://hlinkfile"/>
              </a:rPr>
              <a:t>Los dilemas.webarchive</a:t>
            </a:r>
            <a:endParaRPr lang="es-ES_tradnl" dirty="0" smtClean="0"/>
          </a:p>
          <a:p>
            <a:r>
              <a:rPr lang="es-ES_tradnl" dirty="0" smtClean="0">
                <a:hlinkClick r:id="rId5"/>
              </a:rPr>
              <a:t>file:///Kohlberg/ Estadios evolutivos del razonamiento moral.webarchive</a:t>
            </a:r>
            <a:endParaRPr lang="es-ES_tradnl" dirty="0" smtClean="0"/>
          </a:p>
          <a:p>
            <a:r>
              <a:rPr lang="es-ES_tradnl" dirty="0" smtClean="0">
                <a:hlinkClick r:id="rId6" action="ppaction://hlinkfile"/>
              </a:rPr>
              <a:t>12 dilemas para tener en cuenta | Puerto Managers Blog.webarchive</a:t>
            </a:r>
            <a:r>
              <a:rPr lang="es-ES_tradnl" dirty="0" smtClean="0"/>
              <a:t>.</a:t>
            </a:r>
          </a:p>
          <a:p>
            <a:r>
              <a:rPr lang="es-ES_tradnl" dirty="0" smtClean="0">
                <a:hlinkClick r:id="rId7"/>
              </a:rPr>
              <a:t>file:///Desarrollo moral/ la teoría de Lawrence Kohlberg.webarchive</a:t>
            </a:r>
            <a:endParaRPr lang="es-ES_tradnl" dirty="0" smtClean="0"/>
          </a:p>
          <a:p>
            <a:endParaRPr lang="es-ES_tradnl" dirty="0" smtClean="0"/>
          </a:p>
          <a:p>
            <a:endParaRPr lang="es-ES_tradnl" dirty="0"/>
          </a:p>
        </p:txBody>
      </p:sp>
    </p:spTree>
    <p:extLst>
      <p:ext uri="{BB962C8B-B14F-4D97-AF65-F5344CB8AC3E}">
        <p14:creationId xmlns:p14="http://schemas.microsoft.com/office/powerpoint/2010/main" val="1234867632"/>
      </p:ext>
    </p:extLst>
  </p:cSld>
  <p:clrMapOvr>
    <a:masterClrMapping/>
  </p:clrMapOvr>
  <p:timing>
    <p:tnLst>
      <p:par>
        <p:cTn id="1" dur="indefinite" restart="never" nodeType="tmRoot"/>
      </p:par>
    </p:tnLst>
  </p:timing>
</p:sld>
</file>

<file path=ppt/theme/theme1.xml><?xml version="1.0" encoding="utf-8"?>
<a:theme xmlns:a="http://schemas.openxmlformats.org/drawingml/2006/main" name="Segmento">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Corte</Template>
  <TotalTime>157</TotalTime>
  <Words>619</Words>
  <Application>Microsoft Macintosh PowerPoint</Application>
  <PresentationFormat>Panorámica</PresentationFormat>
  <Paragraphs>46</Paragraphs>
  <Slides>7</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Calibri</vt:lpstr>
      <vt:lpstr>Century Gothic</vt:lpstr>
      <vt:lpstr>Wingdings 3</vt:lpstr>
      <vt:lpstr>Arial</vt:lpstr>
      <vt:lpstr>Segmento</vt:lpstr>
      <vt:lpstr>recapitulemos</vt:lpstr>
      <vt:lpstr>Obediencia:  Acción de acatar la voluntad de la persona que manda, de lo que establece una norma o de lo que ordena la ley.  está relacionado con el acto de obedecer (es decir, de respetar, acatar y cumplir la voluntad de la autoridad o de quien manda). Por citar algunos ejemplos de uso: “La obediencia es la clave en la relación entre un perro y su dueño”, “Como máxima autoridad de esta institución, exijo obediencia”   la obediencia en jonás es divina.  La obediencia en hijo para con su padre es filiación.   la obediencia entre hermanos se llama fraternidad.   </vt:lpstr>
      <vt:lpstr>PÈRDIDA DE IDENTIDAD</vt:lpstr>
      <vt:lpstr>PERO ANTES DE HABLA DE DIMELA MORAL, VAMOS A RECORDAR ALGO QUE REALIZAMOS TODOS LOS DIAS: LA ELECCIÒN   ¿Qué es elegir?  El acto de elegir supone seleccionar una opción de entre varias posibles, lo que implica posponer, rechazar o renunciar a lo que no se eligió. Tal cosa no resulta grave si lo no elegido tiene poca importancia para ti, aunque si la elección ha de hacerse entre cuestiones que son semejantes en su valor o relevancia, entonces el asunto cambia de color (y no será rosa, ¡por supuesto!).  La moral y la ética, con sus normas, principios y valores, pueden orientarte en este proceso de decidir y elegir, sin embargo, la decisión la haces tú, y las consecuencias derivadas de tu elección, también son para ti.  ¿Elegir o no elegir?... ¿Qué elegir?... He ahí el dilema.</vt:lpstr>
      <vt:lpstr>Presentación de PowerPoint</vt:lpstr>
      <vt:lpstr>Presentación de PowerPoint</vt:lpstr>
      <vt:lpstr>Presentación de PowerPoint</vt:lpstr>
    </vt:vector>
  </TitlesOfParts>
  <Company/>
  <LinksUpToDate>false</LinksUpToDate>
  <SharedDoc>false</SharedDoc>
  <HyperlinksChanged>false</HyperlinksChanged>
  <AppVersion>15.0023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recapitulemos</dc:title>
  <dc:creator>Maria Teresa Rosero</dc:creator>
  <cp:lastModifiedBy>Maria Teresa Rosero</cp:lastModifiedBy>
  <cp:revision>15</cp:revision>
  <dcterms:created xsi:type="dcterms:W3CDTF">2016-11-03T19:23:06Z</dcterms:created>
  <dcterms:modified xsi:type="dcterms:W3CDTF">2016-11-04T04:08:02Z</dcterms:modified>
</cp:coreProperties>
</file>